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71"/>
  </p:notesMasterIdLst>
  <p:sldIdLst>
    <p:sldId id="256" r:id="rId2"/>
    <p:sldId id="257" r:id="rId3"/>
    <p:sldId id="510" r:id="rId4"/>
    <p:sldId id="405" r:id="rId5"/>
    <p:sldId id="434" r:id="rId6"/>
    <p:sldId id="409" r:id="rId7"/>
    <p:sldId id="410" r:id="rId8"/>
    <p:sldId id="491" r:id="rId9"/>
    <p:sldId id="535" r:id="rId10"/>
    <p:sldId id="438" r:id="rId11"/>
    <p:sldId id="411" r:id="rId12"/>
    <p:sldId id="493" r:id="rId13"/>
    <p:sldId id="494" r:id="rId14"/>
    <p:sldId id="495" r:id="rId15"/>
    <p:sldId id="511" r:id="rId16"/>
    <p:sldId id="498" r:id="rId17"/>
    <p:sldId id="496" r:id="rId18"/>
    <p:sldId id="499" r:id="rId19"/>
    <p:sldId id="500" r:id="rId20"/>
    <p:sldId id="501" r:id="rId21"/>
    <p:sldId id="502" r:id="rId22"/>
    <p:sldId id="503" r:id="rId23"/>
    <p:sldId id="512" r:id="rId24"/>
    <p:sldId id="504" r:id="rId25"/>
    <p:sldId id="505" r:id="rId26"/>
    <p:sldId id="506" r:id="rId27"/>
    <p:sldId id="445" r:id="rId28"/>
    <p:sldId id="540" r:id="rId29"/>
    <p:sldId id="440" r:id="rId30"/>
    <p:sldId id="415" r:id="rId31"/>
    <p:sldId id="416" r:id="rId32"/>
    <p:sldId id="417" r:id="rId33"/>
    <p:sldId id="419" r:id="rId34"/>
    <p:sldId id="420" r:id="rId35"/>
    <p:sldId id="536" r:id="rId36"/>
    <p:sldId id="433" r:id="rId37"/>
    <p:sldId id="453" r:id="rId38"/>
    <p:sldId id="457" r:id="rId39"/>
    <p:sldId id="460" r:id="rId40"/>
    <p:sldId id="461" r:id="rId41"/>
    <p:sldId id="462" r:id="rId42"/>
    <p:sldId id="463" r:id="rId43"/>
    <p:sldId id="454" r:id="rId44"/>
    <p:sldId id="459" r:id="rId45"/>
    <p:sldId id="485" r:id="rId46"/>
    <p:sldId id="465" r:id="rId47"/>
    <p:sldId id="537" r:id="rId48"/>
    <p:sldId id="508" r:id="rId49"/>
    <p:sldId id="509" r:id="rId50"/>
    <p:sldId id="471" r:id="rId51"/>
    <p:sldId id="538" r:id="rId52"/>
    <p:sldId id="515" r:id="rId53"/>
    <p:sldId id="514" r:id="rId54"/>
    <p:sldId id="516" r:id="rId55"/>
    <p:sldId id="517" r:id="rId56"/>
    <p:sldId id="519" r:id="rId57"/>
    <p:sldId id="520" r:id="rId58"/>
    <p:sldId id="521" r:id="rId59"/>
    <p:sldId id="534" r:id="rId60"/>
    <p:sldId id="527" r:id="rId61"/>
    <p:sldId id="539" r:id="rId62"/>
    <p:sldId id="523" r:id="rId63"/>
    <p:sldId id="530" r:id="rId64"/>
    <p:sldId id="531" r:id="rId65"/>
    <p:sldId id="529" r:id="rId66"/>
    <p:sldId id="532" r:id="rId67"/>
    <p:sldId id="533" r:id="rId68"/>
    <p:sldId id="295" r:id="rId69"/>
    <p:sldId id="541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88279"/>
  </p:normalViewPr>
  <p:slideViewPr>
    <p:cSldViewPr>
      <p:cViewPr>
        <p:scale>
          <a:sx n="87" d="100"/>
          <a:sy n="87" d="100"/>
        </p:scale>
        <p:origin x="2552" y="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32DF548-F5FD-44B0-A2C9-F96D98CDB53D}"/>
    <pc:docChg chg="modSld">
      <pc:chgData name="" userId="" providerId="" clId="Web-{832DF548-F5FD-44B0-A2C9-F96D98CDB53D}" dt="2018-04-03T03:50:34.227" v="7"/>
      <pc:docMkLst>
        <pc:docMk/>
      </pc:docMkLst>
      <pc:sldChg chg="addSp delSp modSp">
        <pc:chgData name="" userId="" providerId="" clId="Web-{832DF548-F5FD-44B0-A2C9-F96D98CDB53D}" dt="2018-04-03T03:50:34.227" v="7"/>
        <pc:sldMkLst>
          <pc:docMk/>
          <pc:sldMk cId="0" sldId="256"/>
        </pc:sldMkLst>
        <pc:spChg chg="mod">
          <ac:chgData name="" userId="" providerId="" clId="Web-{832DF548-F5FD-44B0-A2C9-F96D98CDB53D}" dt="2018-04-03T03:50:00.945" v="4"/>
          <ac:spMkLst>
            <pc:docMk/>
            <pc:sldMk cId="0" sldId="256"/>
            <ac:spMk id="2" creationId="{00000000-0000-0000-0000-000000000000}"/>
          </ac:spMkLst>
        </pc:spChg>
        <pc:spChg chg="del">
          <ac:chgData name="" userId="" providerId="" clId="Web-{832DF548-F5FD-44B0-A2C9-F96D98CDB53D}" dt="2018-04-03T03:50:07.383" v="6"/>
          <ac:spMkLst>
            <pc:docMk/>
            <pc:sldMk cId="0" sldId="256"/>
            <ac:spMk id="4" creationId="{00000000-0000-0000-0000-000000000000}"/>
          </ac:spMkLst>
        </pc:spChg>
        <pc:spChg chg="add del mod">
          <ac:chgData name="" userId="" providerId="" clId="Web-{832DF548-F5FD-44B0-A2C9-F96D98CDB53D}" dt="2018-04-03T03:50:34.227" v="7"/>
          <ac:spMkLst>
            <pc:docMk/>
            <pc:sldMk cId="0" sldId="256"/>
            <ac:spMk id="5" creationId="{EC1DC333-A524-435D-9EFA-4BD1E330F32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25561-276F-4110-A432-803C9CBEBE4B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11BE5-D93E-430C-83F3-C398ED9B7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9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hofmannsven/681445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urabhbajaj.com/mac-setup/Git/README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HITHKUMARN/CS5551-ASE-Part1/wiki/Chat-application(Lab-Assignment-I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81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707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1662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866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01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270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583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730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48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7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hlinkClick r:id="rId3"/>
              </a:rPr>
              <a:t>https://gist.github.com/hofmannsven/6814451</a:t>
            </a:r>
            <a:endParaRPr lang="en-US">
              <a:hlinkClick r:id="rId3"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97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hlinkClick r:id="rId3"/>
              </a:rPr>
              <a:t>http://sourabhbajaj.com/mac-setup/Git/README.html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4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77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https://github.com/ROHITHKUMARN/CS5551-ASE-Part1/wiki/Chat-application(Lab-Assignment-I</a:t>
            </a:r>
            <a:r>
              <a:rPr lang="en-US" dirty="0"/>
              <a:t>)</a:t>
            </a:r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11BE5-D93E-430C-83F3-C398ED9B7F7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14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22103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07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28153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08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952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77071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773700" y="2408600"/>
            <a:ext cx="7596600" cy="2040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023381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1" y="740802"/>
            <a:ext cx="2807999" cy="1007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000"/>
            </a:lvl1pPr>
            <a:lvl2pPr>
              <a:spcBef>
                <a:spcPts val="0"/>
              </a:spcBef>
              <a:buSzPct val="100000"/>
              <a:defRPr sz="3000"/>
            </a:lvl2pPr>
            <a:lvl3pPr>
              <a:spcBef>
                <a:spcPts val="0"/>
              </a:spcBef>
              <a:buSzPct val="100000"/>
              <a:defRPr sz="3000"/>
            </a:lvl3pPr>
            <a:lvl4pPr>
              <a:spcBef>
                <a:spcPts val="0"/>
              </a:spcBef>
              <a:buSzPct val="100000"/>
              <a:defRPr sz="3000"/>
            </a:lvl4pPr>
            <a:lvl5pPr>
              <a:spcBef>
                <a:spcPts val="0"/>
              </a:spcBef>
              <a:buSzPct val="100000"/>
              <a:defRPr sz="3000"/>
            </a:lvl5pPr>
            <a:lvl6pPr>
              <a:spcBef>
                <a:spcPts val="0"/>
              </a:spcBef>
              <a:buSzPct val="100000"/>
              <a:defRPr sz="3000"/>
            </a:lvl6pPr>
            <a:lvl7pPr>
              <a:spcBef>
                <a:spcPts val="0"/>
              </a:spcBef>
              <a:buSzPct val="100000"/>
              <a:defRPr sz="3000"/>
            </a:lvl7pPr>
            <a:lvl8pPr>
              <a:spcBef>
                <a:spcPts val="0"/>
              </a:spcBef>
              <a:buSzPct val="100000"/>
              <a:defRPr sz="3000"/>
            </a:lvl8pPr>
            <a:lvl9pPr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1" y="1865865"/>
            <a:ext cx="2807999" cy="371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30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2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51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15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8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8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4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8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2D43D0-7A22-438E-9436-6D8A009D1F8C}" type="datetimeFigureOut">
              <a:rPr lang="en-US" smtClean="0"/>
              <a:pPr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2DF35C-26D2-44B4-8710-B14E6CDC6B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85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xxxxxxx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ambaud.com/2013/07/08/adding-git-to-path-when-using-github-for-window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your_email@example.co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hyperlink" Target="https://github.com/settings/ss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git@gxxxxxx.gits" TargetMode="External"/><Relationship Id="rId2" Type="http://schemas.openxmlformats.org/officeDocument/2006/relationships/hyperlink" Target="mailto:git@github.com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zenhub.i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reately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jetbrains.com/webstorm/download/#section=windows" TargetMode="Externa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jdk8-downloads-2133151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eloper.android.com/sdk/index.html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rackets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hyperlink" Target="http://ionicframework.com/docs/guide/installation.html" TargetMode="External"/><Relationship Id="rId4" Type="http://schemas.openxmlformats.org/officeDocument/2006/relationships/hyperlink" Target="https://nodejs.org/en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pmjs.com/getting-started/what-is-npm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/>
          </p:nvPr>
        </p:nvSpPr>
        <p:spPr>
          <a:xfrm>
            <a:off x="685800" y="857250"/>
            <a:ext cx="7772400" cy="32004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  </a:t>
            </a: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CS5551 </a:t>
            </a: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Advanced Software Engineering</a:t>
            </a: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  <a:t>01/18/2018</a:t>
            </a: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 Tutorial 1</a:t>
            </a:r>
            <a:br>
              <a:rPr lang="en-US" sz="4800" b="1" dirty="0">
                <a:solidFill>
                  <a:srgbClr val="262626"/>
                </a:solidFill>
                <a:latin typeface="Times New Roman"/>
                <a:cs typeface="Times New Roman"/>
              </a:rPr>
            </a:b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                                                 </a:t>
            </a:r>
            <a:endParaRPr lang="en-US"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 Open GitHub desktop</a:t>
            </a:r>
          </a:p>
          <a:p>
            <a:pPr>
              <a:buFont typeface="Wingdings" charset="2"/>
              <a:buChar char="Ø"/>
            </a:pPr>
            <a:r>
              <a:rPr lang="en-US" dirty="0"/>
              <a:t>Login to GitHub desktop with your GitHub account (</a:t>
            </a:r>
            <a:r>
              <a:rPr lang="en-US" dirty="0">
                <a:solidFill>
                  <a:srgbClr val="FF0000"/>
                </a:solidFill>
              </a:rPr>
              <a:t>It is very important to login before you do the rest of steps. Because after you login, you secure connection has been made</a:t>
            </a:r>
            <a:r>
              <a:rPr lang="en-US" dirty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8" y="3495907"/>
            <a:ext cx="7543801" cy="236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59" y="994642"/>
            <a:ext cx="1143000" cy="74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5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3. Clone repository to your local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Click on "Clone or Download" -&gt; "Open in Desktop”</a:t>
            </a:r>
          </a:p>
          <a:p>
            <a:pPr>
              <a:buFont typeface="Wingdings" charset="2"/>
              <a:buChar char="Ø"/>
            </a:pPr>
            <a:r>
              <a:rPr lang="en-US" dirty="0"/>
              <a:t>Choose the path to save your repository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9" descr="clonerep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2743200"/>
            <a:ext cx="3307081" cy="3362781"/>
          </a:xfrm>
          <a:prstGeom prst="rect">
            <a:avLst/>
          </a:prstGeom>
        </p:spPr>
      </p:pic>
      <p:pic>
        <p:nvPicPr>
          <p:cNvPr id="5" name="Picture 4" descr="clonerepodeskto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2743200"/>
            <a:ext cx="3429000" cy="33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4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4. </a:t>
            </a:r>
            <a:r>
              <a:rPr lang="en-US" dirty="0">
                <a:solidFill>
                  <a:srgbClr val="404040"/>
                </a:solidFill>
              </a:rPr>
              <a:t>Add file to local Repository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Go to the location of your repository</a:t>
            </a:r>
          </a:p>
          <a:p>
            <a:pPr>
              <a:buFont typeface="Wingdings" charset="2"/>
              <a:buChar char="Ø"/>
            </a:pPr>
            <a:r>
              <a:rPr lang="en-US" dirty="0"/>
              <a:t>Create a Source and Documentation folder</a:t>
            </a:r>
          </a:p>
          <a:p>
            <a:pPr>
              <a:buFont typeface="Wingdings" charset="2"/>
              <a:buChar char="Ø"/>
            </a:pPr>
            <a:r>
              <a:rPr lang="en-US" dirty="0"/>
              <a:t>Add a sample file in the Documentation folder</a:t>
            </a:r>
          </a:p>
          <a:p>
            <a:endParaRPr lang="en-US" dirty="0"/>
          </a:p>
        </p:txBody>
      </p:sp>
      <p:pic>
        <p:nvPicPr>
          <p:cNvPr id="4" name="Picture 4" descr="samplef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3282950"/>
            <a:ext cx="7543801" cy="28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7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5. Commit this change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2959" y="1737361"/>
            <a:ext cx="7543801" cy="4131733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Fill summary and description boxes and click on Commit to master</a:t>
            </a:r>
          </a:p>
          <a:p>
            <a:pPr>
              <a:buFont typeface="Wingdings" charset="2"/>
              <a:buChar char="Ø"/>
            </a:pPr>
            <a:r>
              <a:rPr lang="en-US" dirty="0"/>
              <a:t>Click on "Push origin" at the top of the git desktop screen.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ommitchan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59" y="2590800"/>
            <a:ext cx="7315200" cy="335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4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6. Push the change to remote</a:t>
            </a: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Open the repository on your GitHub</a:t>
            </a:r>
          </a:p>
          <a:p>
            <a:pPr>
              <a:buFont typeface="Wingdings" charset="2"/>
              <a:buChar char="Ø"/>
            </a:pPr>
            <a:r>
              <a:rPr lang="en-US" dirty="0"/>
              <a:t>The file will now be visible in your repository</a:t>
            </a:r>
          </a:p>
        </p:txBody>
      </p:sp>
      <p:pic>
        <p:nvPicPr>
          <p:cNvPr id="4" name="Picture 4" descr="fileappea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3022023"/>
            <a:ext cx="7377113" cy="320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6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7543800" cy="14507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Using  Git bash(Shell)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88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3. Clone repository to your local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Copy the repository link  </a:t>
            </a:r>
            <a:r>
              <a:rPr lang="en-US" dirty="0">
                <a:solidFill>
                  <a:srgbClr val="FF0000"/>
                </a:solidFill>
              </a:rPr>
              <a:t>git clone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https://github.com/xxxxxxx.git</a:t>
            </a:r>
            <a:endParaRPr lang="en-US" dirty="0">
              <a:solidFill>
                <a:srgbClr val="40404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381250"/>
            <a:ext cx="7777162" cy="36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13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3. Clone repository to your local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Open git bash and clone repository in your desired folder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2327804"/>
            <a:ext cx="7593599" cy="36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98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4. Add file to local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creating a text file window users</a:t>
            </a:r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51" y="2327520"/>
            <a:ext cx="3929150" cy="32336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405169"/>
            <a:ext cx="2590800" cy="315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4. Add a file from local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288" y="1976438"/>
            <a:ext cx="7455536" cy="38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Topics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8492" y="1676400"/>
            <a:ext cx="7858308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GitHub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ZenHub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Creately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Web storm, Brackets IDE’s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Android Studio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Ionic Installation</a:t>
            </a:r>
          </a:p>
          <a:p>
            <a:pPr>
              <a:buFont typeface="Wingdings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Node/NPM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5. Commit this change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After commit, you can check git status to see if work directory clean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8" y="1945103"/>
            <a:ext cx="7437437" cy="13981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8" y="4333875"/>
            <a:ext cx="7373937" cy="117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80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6. Push the change to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Push all changes to remote GitHub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8" y="2390604"/>
            <a:ext cx="7661275" cy="347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3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7. Sync local with remote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something change in remote, for sync purpose, you can type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40" y="2227648"/>
            <a:ext cx="7221538" cy="32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01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52600"/>
            <a:ext cx="7543800" cy="14507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Git 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3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1. Branch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Create a branch</a:t>
            </a:r>
            <a:endParaRPr lang="en-US" dirty="0"/>
          </a:p>
          <a:p>
            <a:endParaRPr lang="en-US" dirty="0"/>
          </a:p>
          <a:p>
            <a:r>
              <a:rPr lang="en-US" dirty="0"/>
              <a:t>Delete a branch</a:t>
            </a:r>
          </a:p>
          <a:p>
            <a:endParaRPr lang="en-US" dirty="0"/>
          </a:p>
          <a:p>
            <a:r>
              <a:rPr lang="en-US" dirty="0"/>
              <a:t>Force delete a branch</a:t>
            </a:r>
          </a:p>
          <a:p>
            <a:endParaRPr lang="en-US" dirty="0"/>
          </a:p>
          <a:p>
            <a:r>
              <a:rPr lang="en-US" dirty="0"/>
              <a:t>Rename current branch</a:t>
            </a:r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200275"/>
            <a:ext cx="5357813" cy="4678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11" y="3076575"/>
            <a:ext cx="4979988" cy="4574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13" y="4067175"/>
            <a:ext cx="5788205" cy="43497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" y="4962525"/>
            <a:ext cx="4845050" cy="3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0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2. Checkout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and B has to checkout their own branch to work 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76" y="2298700"/>
            <a:ext cx="7067550" cy="34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91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>
                <a:solidFill>
                  <a:schemeClr val="tx1"/>
                </a:solidFill>
              </a:rPr>
              <a:t> 3. Merge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A works on </a:t>
            </a:r>
            <a:r>
              <a:rPr lang="en-US" dirty="0" err="1">
                <a:solidFill>
                  <a:schemeClr val="tx1"/>
                </a:solidFill>
              </a:rPr>
              <a:t>featureA</a:t>
            </a:r>
            <a:r>
              <a:rPr lang="en-US" dirty="0">
                <a:solidFill>
                  <a:schemeClr val="tx1"/>
                </a:solidFill>
              </a:rPr>
              <a:t>, after finish, user A commit it with the message ‘finish </a:t>
            </a:r>
            <a:r>
              <a:rPr lang="en-US" dirty="0" err="1">
                <a:solidFill>
                  <a:schemeClr val="tx1"/>
                </a:solidFill>
              </a:rPr>
              <a:t>featureA</a:t>
            </a:r>
            <a:r>
              <a:rPr lang="en-US" dirty="0">
                <a:solidFill>
                  <a:schemeClr val="tx1"/>
                </a:solidFill>
              </a:rPr>
              <a:t>’</a:t>
            </a: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</a:t>
            </a:r>
            <a:r>
              <a:rPr lang="en-US" dirty="0" err="1">
                <a:solidFill>
                  <a:srgbClr val="FF0000"/>
                </a:solidFill>
              </a:rPr>
              <a:t>featureA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B works on </a:t>
            </a:r>
            <a:r>
              <a:rPr lang="en-US" dirty="0" err="1">
                <a:solidFill>
                  <a:schemeClr val="tx1"/>
                </a:solidFill>
              </a:rPr>
              <a:t>featureB</a:t>
            </a:r>
            <a:r>
              <a:rPr lang="en-US" dirty="0">
                <a:solidFill>
                  <a:schemeClr val="tx1"/>
                </a:solidFill>
              </a:rPr>
              <a:t>, after finish, user B commit it with the message ‘finish </a:t>
            </a:r>
            <a:r>
              <a:rPr lang="en-US" dirty="0" err="1">
                <a:solidFill>
                  <a:schemeClr val="tx1"/>
                </a:solidFill>
              </a:rPr>
              <a:t>featureB</a:t>
            </a:r>
            <a:r>
              <a:rPr lang="en-US" dirty="0">
                <a:solidFill>
                  <a:schemeClr val="tx1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</a:t>
            </a:r>
            <a:r>
              <a:rPr lang="en-US" dirty="0" err="1">
                <a:solidFill>
                  <a:srgbClr val="FF0000"/>
                </a:solidFill>
              </a:rPr>
              <a:t>featureB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User C works on main features on master branch, user C commit it with the message ‘finish main features’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rgbClr val="FF0000"/>
                </a:solidFill>
              </a:rPr>
              <a:t>git commit –m ‘finish main features’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05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now, Windows users have done all basic steps.</a:t>
            </a:r>
          </a:p>
          <a:p>
            <a:r>
              <a:rPr lang="en-US" dirty="0"/>
              <a:t>But for Linux and Mac users, there are some more steps</a:t>
            </a:r>
          </a:p>
        </p:txBody>
      </p:sp>
    </p:spTree>
    <p:extLst>
      <p:ext uri="{BB962C8B-B14F-4D97-AF65-F5344CB8AC3E}">
        <p14:creationId xmlns:p14="http://schemas.microsoft.com/office/powerpoint/2010/main" val="1734301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3000-004E-4822-A361-3A03E43C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cs typeface="Calibri Light"/>
              </a:rPr>
              <a:t>To configure Git to Windows </a:t>
            </a:r>
            <a:r>
              <a:rPr lang="en-US" sz="3600" b="1" dirty="0" err="1">
                <a:cs typeface="Calibri Light"/>
              </a:rPr>
              <a:t>cmd</a:t>
            </a:r>
            <a:endParaRPr lang="en-US" sz="3600" b="1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04C4-DF0A-4E11-9D33-A98A18FCD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2"/>
              </a:rPr>
              <a:t>http://www.chambaud.com/2013/07/08/adding-git-to-path-when-using-github-for-windows/</a:t>
            </a:r>
            <a:endParaRPr lang="en-US">
              <a:solidFill>
                <a:schemeClr val="tx1"/>
              </a:solidFill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484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rgbClr val="000000"/>
                </a:solidFill>
              </a:rPr>
              <a:t>Configuring Terminal for Non-Windows User</a:t>
            </a:r>
            <a:r>
              <a:rPr lang="en-US" b="1" dirty="0">
                <a:solidFill>
                  <a:schemeClr val="tx1"/>
                </a:solidFill>
              </a:rPr>
              <a:t>)</a:t>
            </a:r>
            <a:endParaRPr lang="en-US" b="1" dirty="0">
              <a:solidFill>
                <a:srgbClr val="000000"/>
              </a:solidFill>
              <a:cs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2960" y="1771650"/>
            <a:ext cx="7543801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137160" indent="0">
              <a:buNone/>
            </a:pPr>
            <a:r>
              <a:rPr lang="en-US" dirty="0">
                <a:solidFill>
                  <a:schemeClr val="tx1"/>
                </a:solidFill>
              </a:rPr>
              <a:t>• For Linux or Mac user, we have more work to do before pushing changes to remote</a:t>
            </a:r>
            <a:endParaRPr lang="en-US" dirty="0">
              <a:solidFill>
                <a:schemeClr val="tx1"/>
              </a:solidFill>
              <a:cs typeface="Calibri"/>
            </a:endParaRPr>
          </a:p>
          <a:p>
            <a:pPr marL="13716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7160" indent="0">
              <a:buNone/>
            </a:pPr>
            <a:r>
              <a:rPr lang="en-US" dirty="0">
                <a:solidFill>
                  <a:schemeClr val="tx1"/>
                </a:solidFill>
              </a:rPr>
              <a:t>Here are the steps</a:t>
            </a:r>
            <a:endParaRPr dirty="0">
              <a:solidFill>
                <a:schemeClr val="tx1"/>
              </a:solidFill>
            </a:endParaRPr>
          </a:p>
          <a:p>
            <a:pPr marL="365760" indent="0">
              <a:buNone/>
            </a:pPr>
            <a:r>
              <a:rPr lang="en-US" dirty="0">
                <a:solidFill>
                  <a:schemeClr val="tx1"/>
                </a:solidFill>
              </a:rPr>
              <a:t>1. Generating new SSH Key and adding SSH Key to the ssh-agent</a:t>
            </a:r>
            <a:endParaRPr dirty="0">
              <a:solidFill>
                <a:schemeClr val="tx1"/>
              </a:solidFill>
            </a:endParaRPr>
          </a:p>
          <a:p>
            <a:pPr marL="365760" indent="0">
              <a:buNone/>
            </a:pPr>
            <a:r>
              <a:rPr lang="en-US" dirty="0">
                <a:solidFill>
                  <a:schemeClr val="tx1"/>
                </a:solidFill>
              </a:rPr>
              <a:t>2. Adding a new SSH key to your GitHub account</a:t>
            </a:r>
            <a:endParaRPr dirty="0">
              <a:solidFill>
                <a:schemeClr val="tx1"/>
              </a:solidFill>
            </a:endParaRPr>
          </a:p>
          <a:p>
            <a:pPr marL="13716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2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1200"/>
            <a:ext cx="7543800" cy="1450757"/>
          </a:xfrm>
        </p:spPr>
        <p:txBody>
          <a:bodyPr/>
          <a:lstStyle/>
          <a:p>
            <a:pPr algn="ctr"/>
            <a:r>
              <a:rPr lang="en-US" b="1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723092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1. Generating new SSH Key and adding SSH Key to the ssh-agent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/>
          </a:bodyPr>
          <a:lstStyle/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1. Generate a SSH key with your GitHub email address </a:t>
            </a: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        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-keygen -t </a:t>
            </a:r>
            <a:r>
              <a:rPr lang="en-US" dirty="0" err="1">
                <a:solidFill>
                  <a:srgbClr val="FF0000"/>
                </a:solidFill>
              </a:rPr>
              <a:t>rsa</a:t>
            </a:r>
            <a:r>
              <a:rPr lang="en-US" dirty="0">
                <a:solidFill>
                  <a:srgbClr val="FF0000"/>
                </a:solidFill>
              </a:rPr>
              <a:t> -b 4096 -C </a:t>
            </a:r>
            <a:r>
              <a:rPr lang="en-US" u="sng" dirty="0">
                <a:solidFill>
                  <a:srgbClr val="FF0000"/>
                </a:solidFill>
                <a:hlinkClick r:id="rId2"/>
              </a:rPr>
              <a:t>“your_email@example.com</a:t>
            </a:r>
            <a:r>
              <a:rPr lang="en-US" dirty="0">
                <a:solidFill>
                  <a:srgbClr val="FF0000"/>
                </a:solidFill>
              </a:rPr>
              <a:t>”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2. It will ask you the file name</a:t>
            </a:r>
            <a:endParaRPr dirty="0">
              <a:solidFill>
                <a:schemeClr val="tx1"/>
              </a:solidFill>
            </a:endParaRP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     </a:t>
            </a:r>
            <a:r>
              <a:rPr lang="en-US" dirty="0">
                <a:solidFill>
                  <a:srgbClr val="FF0000"/>
                </a:solidFill>
              </a:rPr>
              <a:t>Enter a file in which to save the key (/Users/</a:t>
            </a:r>
            <a:r>
              <a:rPr lang="en-US" i="1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/.</a:t>
            </a:r>
            <a:r>
              <a:rPr lang="en-US" dirty="0" err="1">
                <a:solidFill>
                  <a:srgbClr val="FF0000"/>
                </a:solidFill>
              </a:rPr>
              <a:t>ssh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r>
              <a:rPr lang="en-US" dirty="0">
                <a:solidFill>
                  <a:srgbClr val="FF0000"/>
                </a:solidFill>
              </a:rPr>
              <a:t>): </a:t>
            </a:r>
            <a:r>
              <a:rPr lang="en-US" i="1" dirty="0">
                <a:solidFill>
                  <a:srgbClr val="FF0000"/>
                </a:solidFill>
              </a:rPr>
              <a:t>[Press enter]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3. Save this key and passphrase. Give the key name and make passphrase as empty. </a:t>
            </a:r>
            <a:endParaRPr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     </a:t>
            </a:r>
            <a:r>
              <a:rPr lang="en-US" dirty="0">
                <a:solidFill>
                  <a:srgbClr val="FF0000"/>
                </a:solidFill>
              </a:rPr>
              <a:t>Enter passphrase (empty for no passphrase): [Type a passphrase]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   Enter same passphrase again: </a:t>
            </a:r>
            <a:r>
              <a:rPr lang="en-US" i="1" dirty="0">
                <a:solidFill>
                  <a:srgbClr val="FF0000"/>
                </a:solidFill>
              </a:rPr>
              <a:t>[Type passphrase again]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•</a:t>
            </a:r>
            <a:r>
              <a:rPr lang="en-US" dirty="0">
                <a:solidFill>
                  <a:schemeClr val="tx1"/>
                </a:solidFill>
              </a:rPr>
              <a:t>For example:  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chemeClr val="tx1"/>
                </a:solidFill>
              </a:rPr>
              <a:t>  we give key name as </a:t>
            </a:r>
            <a:r>
              <a:rPr lang="en-US" dirty="0" err="1">
                <a:solidFill>
                  <a:schemeClr val="tx1"/>
                </a:solidFill>
              </a:rPr>
              <a:t>id_rsa</a:t>
            </a:r>
            <a:r>
              <a:rPr lang="en-US" dirty="0">
                <a:solidFill>
                  <a:schemeClr val="tx1"/>
                </a:solidFill>
              </a:rPr>
              <a:t>, key pair would be: </a:t>
            </a:r>
            <a:r>
              <a:rPr lang="en-US" dirty="0" err="1">
                <a:solidFill>
                  <a:schemeClr val="tx1"/>
                </a:solidFill>
              </a:rPr>
              <a:t>id_rsa</a:t>
            </a:r>
            <a:r>
              <a:rPr lang="en-US" dirty="0">
                <a:solidFill>
                  <a:schemeClr val="tx1"/>
                </a:solidFill>
              </a:rPr>
              <a:t> and id_rsa.pub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37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Contd…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pPr marL="228600">
              <a:buNone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4. Adding SSH key to the ssh-agent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chemeClr val="tx1"/>
                </a:solidFill>
              </a:rPr>
              <a:t>   </a:t>
            </a:r>
            <a:r>
              <a:rPr lang="en-US" dirty="0" err="1">
                <a:solidFill>
                  <a:srgbClr val="FF0000"/>
                </a:solidFill>
              </a:rPr>
              <a:t>eval</a:t>
            </a:r>
            <a:r>
              <a:rPr lang="en-US" dirty="0">
                <a:solidFill>
                  <a:srgbClr val="FF0000"/>
                </a:solidFill>
              </a:rPr>
              <a:t> "$(ssh-agent -s)”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5. If you're using macOS Sierra 10.12.2 or later, you will need to modify your ~/.ssh/config file to automatically load keys into the ssh-agent and store passphrases in your keychain.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>
                <a:solidFill>
                  <a:srgbClr val="FF0000"/>
                </a:solidFill>
              </a:rPr>
              <a:t>Host * s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AddKeysToAgent</a:t>
            </a:r>
            <a:r>
              <a:rPr lang="en-US" dirty="0">
                <a:solidFill>
                  <a:srgbClr val="FF0000"/>
                </a:solidFill>
              </a:rPr>
              <a:t> yes 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UseKeychain</a:t>
            </a:r>
            <a:r>
              <a:rPr lang="en-US" dirty="0">
                <a:solidFill>
                  <a:srgbClr val="FF0000"/>
                </a:solidFill>
              </a:rPr>
              <a:t> yes </a:t>
            </a:r>
            <a:endParaRPr dirty="0">
              <a:solidFill>
                <a:schemeClr val="tx1"/>
              </a:solidFill>
            </a:endParaRPr>
          </a:p>
          <a:p>
            <a:pPr marL="384175">
              <a:buNone/>
            </a:pPr>
            <a:r>
              <a:rPr lang="en-US" dirty="0" err="1">
                <a:solidFill>
                  <a:srgbClr val="FF0000"/>
                </a:solidFill>
              </a:rPr>
              <a:t>IdentityFile</a:t>
            </a:r>
            <a:r>
              <a:rPr lang="en-US" dirty="0">
                <a:solidFill>
                  <a:srgbClr val="FF0000"/>
                </a:solidFill>
              </a:rPr>
              <a:t> ~/.ssh/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6. Adding ssh key to ssh-agent</a:t>
            </a:r>
            <a:endParaRPr dirty="0">
              <a:solidFill>
                <a:schemeClr val="tx1"/>
              </a:solidFill>
            </a:endParaRPr>
          </a:p>
          <a:p>
            <a:pPr marL="292735">
              <a:buNone/>
            </a:pPr>
            <a:r>
              <a:rPr lang="en-US" dirty="0">
                <a:solidFill>
                  <a:schemeClr val="tx1"/>
                </a:solidFill>
              </a:rPr>
              <a:t>    </a:t>
            </a:r>
            <a:r>
              <a:rPr lang="en-US" dirty="0">
                <a:solidFill>
                  <a:srgbClr val="FF0000"/>
                </a:solidFill>
              </a:rPr>
              <a:t>ssh-add -K ~/.ssh/</a:t>
            </a:r>
            <a:r>
              <a:rPr lang="en-US" dirty="0" err="1">
                <a:solidFill>
                  <a:srgbClr val="FF0000"/>
                </a:solidFill>
              </a:rPr>
              <a:t>id_rsa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      </a:t>
            </a:r>
            <a:endParaRPr dirty="0">
              <a:solidFill>
                <a:schemeClr val="tx1"/>
              </a:solidFill>
            </a:endParaRPr>
          </a:p>
          <a:p>
            <a:pPr marL="228600">
              <a:buNone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61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2. Adding SSH key to GitHub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676400"/>
            <a:ext cx="8229600" cy="4449763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1. Copy key to your GitHub account</a:t>
            </a: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In the user bar in the top-right corner of page,</a:t>
            </a:r>
            <a:endParaRPr dirty="0">
              <a:solidFill>
                <a:schemeClr val="tx1"/>
              </a:solidFill>
            </a:endParaRPr>
          </a:p>
          <a:p>
            <a:pPr marL="201295">
              <a:buNone/>
            </a:pPr>
            <a:r>
              <a:rPr lang="en-US" dirty="0">
                <a:solidFill>
                  <a:schemeClr val="tx1"/>
                </a:solidFill>
              </a:rPr>
              <a:t>  click setting button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2. Click 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SSH Keys</a:t>
            </a:r>
            <a:r>
              <a:rPr lang="en-US" dirty="0">
                <a:solidFill>
                  <a:schemeClr val="tx1"/>
                </a:solidFill>
              </a:rPr>
              <a:t> in the left sidebar 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3. Click </a:t>
            </a:r>
            <a:r>
              <a:rPr lang="en-US" b="1" dirty="0">
                <a:solidFill>
                  <a:schemeClr val="tx1"/>
                </a:solidFill>
              </a:rPr>
              <a:t>Add SSH key 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4.In the Title field, add a descriptive label for key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      Paste your key into the "Key" field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5. Click </a:t>
            </a:r>
            <a:r>
              <a:rPr lang="en-US" b="1" dirty="0">
                <a:solidFill>
                  <a:schemeClr val="tx1"/>
                </a:solidFill>
              </a:rPr>
              <a:t>Add key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162" y="1676400"/>
            <a:ext cx="1619250" cy="127635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2695575"/>
            <a:ext cx="1866900" cy="74295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925" y="3531079"/>
            <a:ext cx="2743200" cy="3609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019" y="4838700"/>
            <a:ext cx="1133475" cy="60007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1625" y="4551151"/>
            <a:ext cx="2743200" cy="8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13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676400"/>
            <a:ext cx="8229600" cy="4449763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6. SSH to GitHub for testing</a:t>
            </a:r>
            <a:br>
              <a:rPr lang="en-US" dirty="0">
                <a:solidFill>
                  <a:schemeClr val="tx1"/>
                </a:solidFill>
                <a:latin typeface="+mn-ea"/>
                <a:cs typeface="+mn-ea"/>
              </a:rPr>
            </a:br>
            <a:r>
              <a:rPr lang="en-US" dirty="0">
                <a:solidFill>
                  <a:schemeClr val="tx1"/>
                </a:solidFill>
              </a:rPr>
              <a:t>            </a:t>
            </a:r>
            <a:r>
              <a:rPr lang="en-US" dirty="0">
                <a:solidFill>
                  <a:srgbClr val="FF0000"/>
                </a:solidFill>
              </a:rPr>
              <a:t>ssh -T 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git@github.com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7. Switching remote URLs from HTTPs to SSH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git remote set-</a:t>
            </a:r>
            <a:r>
              <a:rPr lang="en-US" dirty="0" err="1">
                <a:solidFill>
                  <a:srgbClr val="FF0000"/>
                </a:solidFill>
              </a:rPr>
              <a:t>url</a:t>
            </a:r>
            <a:r>
              <a:rPr lang="en-US" dirty="0">
                <a:solidFill>
                  <a:srgbClr val="FF0000"/>
                </a:solidFill>
              </a:rPr>
              <a:t> origin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git@gxxxxxx.gits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12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521701" y="287338"/>
            <a:ext cx="7844424" cy="144938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Contd…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457200" y="1751556"/>
            <a:ext cx="8229600" cy="4374607"/>
          </a:xfrm>
        </p:spPr>
        <p:txBody>
          <a:bodyPr vert="horz" lIns="0" tIns="45720" rIns="0" bIns="45720" rtlCol="0" anchor="t">
            <a:normAutofit/>
          </a:bodyPr>
          <a:lstStyle/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8. Now you can push using </a:t>
            </a: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         git push –all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chemeClr val="tx1"/>
                </a:solidFill>
              </a:rPr>
              <a:t>9. If something change in remote, for sync purpose, you can type</a:t>
            </a:r>
            <a:endParaRPr dirty="0">
              <a:solidFill>
                <a:schemeClr val="tx1"/>
              </a:solidFill>
            </a:endParaRPr>
          </a:p>
          <a:p>
            <a:pPr marL="0">
              <a:buNone/>
            </a:pPr>
            <a:r>
              <a:rPr lang="en-US" dirty="0">
                <a:solidFill>
                  <a:srgbClr val="FF0000"/>
                </a:solidFill>
              </a:rPr>
              <a:t>         git pull</a:t>
            </a:r>
            <a:endParaRPr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67100"/>
            <a:ext cx="7239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019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7543800" cy="1450757"/>
          </a:xfrm>
        </p:spPr>
        <p:txBody>
          <a:bodyPr/>
          <a:lstStyle/>
          <a:p>
            <a:pPr algn="ctr"/>
            <a:r>
              <a:rPr lang="en-US" dirty="0"/>
              <a:t>Zen Hub</a:t>
            </a:r>
          </a:p>
        </p:txBody>
      </p:sp>
    </p:spTree>
    <p:extLst>
      <p:ext uri="{BB962C8B-B14F-4D97-AF65-F5344CB8AC3E}">
        <p14:creationId xmlns:p14="http://schemas.microsoft.com/office/powerpoint/2010/main" val="982685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Zen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Zen Hub is a GitHub plugin for agile project management</a:t>
            </a:r>
          </a:p>
          <a:p>
            <a:pPr>
              <a:buFont typeface="Wingdings" charset="2"/>
              <a:buChar char="Ø"/>
            </a:pPr>
            <a:r>
              <a:rPr lang="en-US" dirty="0"/>
              <a:t>It needs either Chrome or Firefox as the browser.</a:t>
            </a:r>
          </a:p>
          <a:p>
            <a:pPr>
              <a:buFont typeface="Wingdings" charset="2"/>
              <a:buChar char="Ø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https://www.zenhub.io/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/>
              <a:t>Click “Add Zen Hub to GitHub”, it will install a plugin on your browser</a:t>
            </a:r>
          </a:p>
          <a:p>
            <a:pPr>
              <a:buFont typeface="Wingdings" charset="2"/>
              <a:buChar char="Ø"/>
            </a:pPr>
            <a:r>
              <a:rPr lang="en-US" dirty="0"/>
              <a:t>Click plugin icon </a:t>
            </a:r>
          </a:p>
          <a:p>
            <a:pPr>
              <a:buFont typeface="Wingdings" charset="2"/>
              <a:buChar char="Ø"/>
            </a:pPr>
            <a:r>
              <a:rPr lang="en-US" dirty="0"/>
              <a:t>It will ask you to login to GitHub (You have to create your GitHub account before)</a:t>
            </a:r>
          </a:p>
          <a:p>
            <a:pPr>
              <a:buFont typeface="Wingdings" charset="2"/>
              <a:buChar char="Ø"/>
            </a:pPr>
            <a:r>
              <a:rPr lang="en-US" dirty="0"/>
              <a:t>After login, you have to grant the permission for Zen Hub to access your GitHub project</a:t>
            </a:r>
          </a:p>
          <a:p>
            <a:pPr>
              <a:buFont typeface="Wingdings" charset="2"/>
              <a:buChar char="Ø"/>
            </a:pPr>
            <a:r>
              <a:rPr lang="en-US" dirty="0"/>
              <a:t>Done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462670"/>
            <a:ext cx="871538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8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Zen Hub for GitHub project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7543801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400" dirty="0"/>
              <a:t>Click issues, we can add issues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Click Boards, we can drag and drop stories to different completion status</a:t>
            </a:r>
          </a:p>
          <a:p>
            <a:pPr>
              <a:buFont typeface="Wingdings" charset="2"/>
              <a:buChar char="Ø"/>
            </a:pPr>
            <a:r>
              <a:rPr lang="en-US" sz="2400" dirty="0"/>
              <a:t>Click burndown, we can add milestone and assign different stories to milestone and then generate burndown chart</a:t>
            </a:r>
          </a:p>
        </p:txBody>
      </p:sp>
    </p:spTree>
    <p:extLst>
      <p:ext uri="{BB962C8B-B14F-4D97-AF65-F5344CB8AC3E}">
        <p14:creationId xmlns:p14="http://schemas.microsoft.com/office/powerpoint/2010/main" val="1386895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Adding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845734"/>
            <a:ext cx="7985759" cy="1126066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Issues </a:t>
            </a:r>
            <a:r>
              <a:rPr lang="en-US" dirty="0">
                <a:sym typeface="Wingdings" panose="05000000000000000000" pitchFamily="2" charset="2"/>
              </a:rPr>
              <a:t> Milestones  New Milestones</a:t>
            </a:r>
          </a:p>
          <a:p>
            <a:pPr>
              <a:buFont typeface="Wingdings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You can create Milestones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971800"/>
            <a:ext cx="855894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337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 Milestone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2" y="2133600"/>
            <a:ext cx="8572687" cy="305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17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974119"/>
            <a:ext cx="7543800" cy="762606"/>
          </a:xfrm>
        </p:spPr>
        <p:txBody>
          <a:bodyPr/>
          <a:lstStyle/>
          <a:p>
            <a:r>
              <a:rPr lang="en-US" dirty="0"/>
              <a:t>Git Basic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1. </a:t>
            </a:r>
            <a:r>
              <a:rPr lang="en-US" b="1" dirty="0"/>
              <a:t>Create</a:t>
            </a:r>
            <a:r>
              <a:rPr lang="en-US" dirty="0"/>
              <a:t> Git remote repository using Git account</a:t>
            </a:r>
          </a:p>
          <a:p>
            <a:r>
              <a:rPr lang="en-US" dirty="0"/>
              <a:t>2. </a:t>
            </a:r>
            <a:r>
              <a:rPr lang="en-US" b="1" dirty="0"/>
              <a:t>Clone</a:t>
            </a:r>
            <a:r>
              <a:rPr lang="en-US" dirty="0"/>
              <a:t> Git repository to your local</a:t>
            </a:r>
          </a:p>
          <a:p>
            <a:r>
              <a:rPr lang="en-US" dirty="0"/>
              <a:t>3. Use Git to </a:t>
            </a:r>
            <a:r>
              <a:rPr lang="en-US" b="1" dirty="0"/>
              <a:t>add</a:t>
            </a:r>
            <a:r>
              <a:rPr lang="en-US" dirty="0"/>
              <a:t> file to local machine</a:t>
            </a:r>
          </a:p>
          <a:p>
            <a:r>
              <a:rPr lang="en-US" dirty="0"/>
              <a:t>4. Modify files and use Git to </a:t>
            </a:r>
            <a:r>
              <a:rPr lang="en-US" b="1" dirty="0"/>
              <a:t>commit</a:t>
            </a:r>
            <a:r>
              <a:rPr lang="en-US" dirty="0"/>
              <a:t> changes</a:t>
            </a:r>
          </a:p>
          <a:p>
            <a:r>
              <a:rPr lang="en-US" dirty="0"/>
              <a:t>5. Use Git to </a:t>
            </a:r>
            <a:r>
              <a:rPr lang="en-US" b="1" dirty="0"/>
              <a:t>push </a:t>
            </a:r>
            <a:r>
              <a:rPr lang="en-US" dirty="0"/>
              <a:t>the commit to remote</a:t>
            </a:r>
          </a:p>
          <a:p>
            <a:r>
              <a:rPr lang="en-US" dirty="0"/>
              <a:t>6. Use Git to</a:t>
            </a:r>
            <a:r>
              <a:rPr lang="en-US" b="1" dirty="0"/>
              <a:t> pull </a:t>
            </a:r>
            <a:r>
              <a:rPr lang="en-US" dirty="0"/>
              <a:t>(sync) content with remote</a:t>
            </a:r>
          </a:p>
        </p:txBody>
      </p:sp>
    </p:spTree>
    <p:extLst>
      <p:ext uri="{BB962C8B-B14F-4D97-AF65-F5344CB8AC3E}">
        <p14:creationId xmlns:p14="http://schemas.microsoft.com/office/powerpoint/2010/main" val="5320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4" y="1143000"/>
            <a:ext cx="9032146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704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Updating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278466"/>
          </a:xfrm>
        </p:spPr>
        <p:txBody>
          <a:bodyPr/>
          <a:lstStyle/>
          <a:p>
            <a:r>
              <a:rPr lang="en-US" dirty="0"/>
              <a:t>Increment1 has 5 issues</a:t>
            </a:r>
          </a:p>
          <a:p>
            <a:r>
              <a:rPr lang="en-US" dirty="0"/>
              <a:t>I drag two of them to “Closed” status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8" y="2895600"/>
            <a:ext cx="7543801" cy="18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97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the complete of Milestones will also change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55132"/>
            <a:ext cx="8610600" cy="351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531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Adding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Click issues</a:t>
            </a:r>
          </a:p>
          <a:p>
            <a:pPr marL="514350" indent="-514350">
              <a:buAutoNum type="arabicPeriod"/>
            </a:pPr>
            <a:r>
              <a:rPr lang="en-US" dirty="0"/>
              <a:t>Click New issues (add filter, assignee, milestone, Story point etc. )</a:t>
            </a:r>
          </a:p>
          <a:p>
            <a:pPr marL="514350" indent="-51435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04" y="2775521"/>
            <a:ext cx="3590975" cy="332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75521"/>
            <a:ext cx="3870960" cy="347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038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Boards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3" y="2286000"/>
            <a:ext cx="891830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45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Wiki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Every GitHub repository comes equipped with a section for hosting documentation, called a </a:t>
            </a:r>
            <a:r>
              <a:rPr lang="en-US" sz="2400" i="1" dirty="0"/>
              <a:t>wiki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3" name="Picture 3" descr="wik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9" y="2844652"/>
            <a:ext cx="3826351" cy="3132815"/>
          </a:xfrm>
          <a:prstGeom prst="rect">
            <a:avLst/>
          </a:prstGeom>
        </p:spPr>
      </p:pic>
      <p:pic>
        <p:nvPicPr>
          <p:cNvPr id="6" name="Picture 4" descr="wikip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710" y="2844652"/>
            <a:ext cx="3565050" cy="31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02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Build Burndown Chart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A </a:t>
            </a:r>
            <a:r>
              <a:rPr lang="en-US" b="1" dirty="0"/>
              <a:t>burn down chart</a:t>
            </a:r>
            <a:r>
              <a:rPr lang="en-US" dirty="0"/>
              <a:t> is a graphical representation of work left to do versus time. </a:t>
            </a:r>
          </a:p>
          <a:p>
            <a:pPr>
              <a:buFont typeface="Wingdings" charset="2"/>
              <a:buChar char="Ø"/>
            </a:pPr>
            <a:r>
              <a:rPr lang="en-US" dirty="0"/>
              <a:t>Go to burndown option, select a specific milestone, to see the burndown chart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" y="3356259"/>
            <a:ext cx="7543801" cy="262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90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119" y="1933575"/>
            <a:ext cx="7543800" cy="1450757"/>
          </a:xfrm>
        </p:spPr>
        <p:txBody>
          <a:bodyPr/>
          <a:lstStyle/>
          <a:p>
            <a:pPr algn="ctr"/>
            <a:r>
              <a:rPr lang="en-US"/>
              <a:t>Creately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322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Creately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Creately is an online collaborative diagramming software 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Draw flowcharts, mind maps, business process models, network diagrams and more</a:t>
            </a:r>
          </a:p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Go to </a:t>
            </a:r>
            <a:r>
              <a:rPr dirty="0">
                <a:solidFill>
                  <a:schemeClr val="tx1"/>
                </a:solidFill>
                <a:hlinkClick r:id="rId2"/>
              </a:rPr>
              <a:t>https://creately.com/</a:t>
            </a:r>
            <a:r>
              <a:rPr dirty="0">
                <a:solidFill>
                  <a:schemeClr val="tx1"/>
                </a:solidFill>
              </a:rPr>
              <a:t> and sign up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4" descr="createlyp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21" y="3429000"/>
            <a:ext cx="4511675" cy="22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15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Using Creately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Click on Get more objects-&gt; UML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Click New -&gt; Blank diagram or use an existing template by typing in "sequence diagram" or "class diagram" etc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dirty="0">
                <a:solidFill>
                  <a:schemeClr val="tx1"/>
                </a:solidFill>
              </a:rPr>
              <a:t>Drag and drop the diagrams on the page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createlydiagram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3" y="3586163"/>
            <a:ext cx="7439025" cy="24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9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Project Management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1. Use Git to </a:t>
            </a:r>
            <a:r>
              <a:rPr lang="en-US" b="1" dirty="0"/>
              <a:t>branch</a:t>
            </a:r>
            <a:r>
              <a:rPr lang="en-US" dirty="0"/>
              <a:t> a project</a:t>
            </a:r>
          </a:p>
          <a:p>
            <a:r>
              <a:rPr lang="en-US" dirty="0"/>
              <a:t>2. Use Git to </a:t>
            </a:r>
            <a:r>
              <a:rPr lang="en-US" b="1" dirty="0"/>
              <a:t>check</a:t>
            </a:r>
            <a:r>
              <a:rPr lang="en-US" dirty="0"/>
              <a:t> different branches</a:t>
            </a:r>
          </a:p>
          <a:p>
            <a:r>
              <a:rPr lang="en-US" dirty="0"/>
              <a:t>3. Use Git to </a:t>
            </a:r>
            <a:r>
              <a:rPr lang="en-US" b="1" dirty="0"/>
              <a:t>merge</a:t>
            </a:r>
            <a:r>
              <a:rPr lang="en-US" dirty="0"/>
              <a:t> different versions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393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1485899" y="1214842"/>
            <a:ext cx="6171392" cy="553275"/>
          </a:xfrm>
          <a:prstGeom prst="rect">
            <a:avLst/>
          </a:prstGeom>
          <a:noFill/>
          <a:ln>
            <a:noFill/>
          </a:ln>
        </p:spPr>
        <p:txBody>
          <a:bodyPr lIns="33731" tIns="33731" rIns="33731" bIns="33731" anchor="ctr" anchorCtr="0">
            <a:noAutofit/>
          </a:bodyPr>
          <a:lstStyle/>
          <a:p>
            <a:pPr algn="ctr">
              <a:buSzPct val="25000"/>
            </a:pP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UML Diagrams</a:t>
            </a:r>
          </a:p>
        </p:txBody>
      </p:sp>
      <p:sp>
        <p:nvSpPr>
          <p:cNvPr id="508" name="Shape 508"/>
          <p:cNvSpPr/>
          <p:nvPr>
            <p:extLst/>
          </p:nvPr>
        </p:nvSpPr>
        <p:spPr>
          <a:xfrm>
            <a:off x="1485899" y="1837080"/>
            <a:ext cx="5085452" cy="1267650"/>
          </a:xfrm>
          <a:prstGeom prst="rect">
            <a:avLst/>
          </a:prstGeom>
          <a:noFill/>
          <a:ln>
            <a:noFill/>
          </a:ln>
        </p:spPr>
        <p:txBody>
          <a:bodyPr lIns="33731" tIns="33731" rIns="33731" bIns="33731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2" descr="class_diagr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981200"/>
            <a:ext cx="3657599" cy="1371600"/>
          </a:xfrm>
          <a:prstGeom prst="rect">
            <a:avLst/>
          </a:prstGeom>
        </p:spPr>
      </p:pic>
      <p:pic>
        <p:nvPicPr>
          <p:cNvPr id="5" name="Picture 2" descr="use_case_dia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4041169"/>
            <a:ext cx="3276599" cy="1893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sequence-diagra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1934665"/>
            <a:ext cx="3085292" cy="1499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 descr="state_diagr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4125215"/>
            <a:ext cx="3085292" cy="1736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3505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 Diagram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0" y="598002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Use-case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8846" y="362436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Sequence Diagram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6019435"/>
            <a:ext cx="2932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Collabration</a:t>
            </a:r>
            <a:r>
              <a:rPr lang="en-US" dirty="0"/>
              <a:t> Diagram</a:t>
            </a:r>
          </a:p>
        </p:txBody>
      </p:sp>
    </p:spTree>
    <p:extLst>
      <p:ext uri="{BB962C8B-B14F-4D97-AF65-F5344CB8AC3E}">
        <p14:creationId xmlns:p14="http://schemas.microsoft.com/office/powerpoint/2010/main" val="815830165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32" y="1847850"/>
            <a:ext cx="7543800" cy="1450757"/>
          </a:xfrm>
        </p:spPr>
        <p:txBody>
          <a:bodyPr/>
          <a:lstStyle/>
          <a:p>
            <a:pPr algn="ctr"/>
            <a:r>
              <a:rPr lang="en-US" dirty="0"/>
              <a:t>WebStorm</a:t>
            </a:r>
          </a:p>
        </p:txBody>
      </p:sp>
    </p:spTree>
    <p:extLst>
      <p:ext uri="{BB962C8B-B14F-4D97-AF65-F5344CB8AC3E}">
        <p14:creationId xmlns:p14="http://schemas.microsoft.com/office/powerpoint/2010/main" val="118942158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Storm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Is a IDE from Jet Brains for Web Projects</a:t>
            </a:r>
          </a:p>
          <a:p>
            <a:pPr>
              <a:buFont typeface="Wingdings" charset="2"/>
              <a:buChar char="Ø"/>
            </a:pPr>
            <a:r>
              <a:rPr lang="en-US" dirty="0">
                <a:cs typeface="Calibri"/>
                <a:hlinkClick r:id="rId2"/>
              </a:rPr>
              <a:t>https://www.jetbrains.com/webstorm/download/#section=windows</a:t>
            </a:r>
          </a:p>
          <a:p>
            <a:pPr>
              <a:buFont typeface="Wingdings" charset="2"/>
              <a:buChar char="Ø"/>
            </a:pPr>
            <a:endParaRPr lang="en-US" dirty="0">
              <a:cs typeface="Calibri"/>
            </a:endParaRPr>
          </a:p>
          <a:p>
            <a:pPr>
              <a:buFont typeface="Wingdings" charset="2"/>
              <a:buChar char="Ø"/>
            </a:pPr>
            <a:endParaRPr lang="en-US" dirty="0">
              <a:cs typeface="Calibri"/>
            </a:endParaRPr>
          </a:p>
          <a:p>
            <a:pPr>
              <a:buFont typeface="Wingdings" charset="2"/>
              <a:buChar char="Ø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image24.png" descr="C:\Users\ry6d3\Downloads\webstorm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959" y="2790825"/>
            <a:ext cx="7543801" cy="3246290"/>
          </a:xfrm>
          <a:prstGeom prst="rect">
            <a:avLst/>
          </a:prstGeom>
          <a:ln w="25400">
            <a:solidFill>
              <a:schemeClr val="tx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67869299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457200" y="946461"/>
            <a:ext cx="8229600" cy="97401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758951">
              <a:defRPr sz="2656"/>
            </a:pPr>
            <a:r>
              <a:rPr sz="2800" dirty="0"/>
              <a:t>Web Storm</a:t>
            </a:r>
            <a:r>
              <a:rPr lang="en-US" sz="2800" dirty="0"/>
              <a:t> Installation</a:t>
            </a:r>
            <a:br>
              <a:rPr dirty="0"/>
            </a:br>
            <a:endParaRPr sz="1800" dirty="0"/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xfrm>
            <a:off x="538655" y="1920480"/>
            <a:ext cx="8066690" cy="40116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6616" lvl="2" indent="0">
              <a:buNone/>
            </a:pPr>
            <a:r>
              <a:rPr lang="en-US" sz="1600" dirty="0"/>
              <a:t>If it is a New installation: Enter License key during installation </a:t>
            </a:r>
          </a:p>
          <a:p>
            <a:pPr marL="356616" lvl="2" indent="0">
              <a:buNone/>
            </a:pPr>
            <a:r>
              <a:rPr lang="en-US" sz="1600" dirty="0"/>
              <a:t>Otherwise : Go to Help &gt; Register</a:t>
            </a:r>
          </a:p>
          <a:p>
            <a:pPr marL="356616" lvl="2" indent="0">
              <a:buNone/>
            </a:pPr>
            <a:endParaRPr sz="1600" dirty="0"/>
          </a:p>
        </p:txBody>
      </p:sp>
      <p:pic>
        <p:nvPicPr>
          <p:cNvPr id="230" name="image25.png" descr="C:\Users\ry6d3\Downloads\webstorm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816848"/>
            <a:ext cx="7315200" cy="2667374"/>
          </a:xfrm>
          <a:prstGeom prst="rect">
            <a:avLst/>
          </a:prstGeom>
          <a:ln w="25400">
            <a:solidFill>
              <a:schemeClr val="tx1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8991219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Android Studio </a:t>
            </a:r>
            <a:r>
              <a:rPr lang="en-US" sz="4400" dirty="0">
                <a:latin typeface="Calibri"/>
              </a:rPr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565353803"/>
      </p:ext>
    </p:extLst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706437" y="533400"/>
            <a:ext cx="7696199" cy="11058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182370" marR="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JDK Installation</a:t>
            </a:r>
            <a:endParaRPr lang="en-US" sz="4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574675" y="1905000"/>
            <a:ext cx="8275877" cy="42751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06400" marR="1109345" indent="-342900">
              <a:lnSpc>
                <a:spcPct val="772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i="0" u="none" strike="noStrike" cap="none" dirty="0">
              <a:solidFill>
                <a:schemeClr val="dk1"/>
              </a:solidFill>
              <a:latin typeface="Calibri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91440" marR="1109345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>
                <a:sym typeface="Times New Roman"/>
              </a:rPr>
              <a:t>Install Java Development Kit (JDK) to write  Java (and Android)programs </a:t>
            </a:r>
            <a:endParaRPr lang="en-US" sz="2000" dirty="0"/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>
                <a:sym typeface="Times New Roman"/>
              </a:rPr>
              <a:t>Can download the JDK for your OS at </a:t>
            </a:r>
            <a:r>
              <a:rPr lang="en-US" sz="2000" dirty="0">
                <a:hlinkClick r:id="rId3"/>
              </a:rPr>
              <a:t>http://www.oracle.com/technetwork/java/javase/downloads/jdk8-downloads-2133151.html</a:t>
            </a:r>
            <a:endParaRPr lang="en-US" sz="2000" dirty="0"/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/>
              <a:t>Run setup</a:t>
            </a: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/>
              <a:t>Set Environment variable for java</a:t>
            </a:r>
          </a:p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Ø"/>
            </a:pPr>
            <a:r>
              <a:rPr lang="en-US" sz="2000" dirty="0"/>
              <a:t>Check that java is installed correctly on your machine by typing javac on terminal</a:t>
            </a:r>
          </a:p>
          <a:p>
            <a:pPr marL="406400" indent="-342900">
              <a:spcBef>
                <a:spcPts val="2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55600" marR="0" lvl="0" indent="-292100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2400" i="0" u="sng" strike="noStrike" cap="none" dirty="0">
              <a:solidFill>
                <a:schemeClr val="hlink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  <a:hlinkClick r:id="" action="ppaction://noaction"/>
              <a:rtl val="0"/>
            </a:endParaRPr>
          </a:p>
          <a:p>
            <a:pPr marL="63500" marR="0" lvl="0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400" i="0" u="sng" strike="noStrike" cap="none" dirty="0">
              <a:solidFill>
                <a:schemeClr val="hlink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  <a:hlinkClick r:id="" action="ppaction://noaction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50159075"/>
      </p:ext>
    </p:extLst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Installing JDK for Non </a:t>
            </a:r>
            <a:r>
              <a:rPr lang="mr-IN" sz="3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3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users</a:t>
            </a:r>
            <a:endParaRPr lang="en-US" sz="3800" dirty="0">
              <a:latin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097867"/>
          </a:xfrm>
        </p:spPr>
        <p:txBody>
          <a:bodyPr vert="horz" lIns="0" tIns="45720" rIns="0" bIns="45720" rtlCol="0" anchor="t">
            <a:noAutofit/>
          </a:bodyPr>
          <a:lstStyle/>
          <a:p>
            <a:pPr marL="355600" lvl="0" indent="-292100">
              <a:lnSpc>
                <a:spcPct val="119074"/>
              </a:lnSpc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Alternatively, for OS X, Linux: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755650" lvl="1" indent="-247650">
              <a:lnSpc>
                <a:spcPct val="118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OS X: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1155700" lvl="2" indent="-215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Open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/Applications/Utilities/Terminal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marL="1155700" lvl="2" indent="-215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Type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javac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at command line, install Java at prompt</a:t>
            </a:r>
          </a:p>
          <a:p>
            <a:pPr marL="939800" lvl="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</a:endParaRPr>
          </a:p>
          <a:p>
            <a:pPr marL="755650" lvl="1" indent="-24765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400" i="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Linux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Wingdings"/>
              </a:rPr>
              <a:t>(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Debian/Ubuntu): </a:t>
            </a:r>
          </a:p>
          <a:p>
            <a:pPr marL="1282700" marR="109220" lvl="2" indent="-342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sudo apt-­‐get install java-­‐package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</a:t>
            </a:r>
          </a:p>
          <a:p>
            <a:pPr marL="1282700" marR="109220" lvl="2" indent="-342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download  the JDK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&lt;jdk&gt;.tar.gz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file from Oracle</a:t>
            </a:r>
          </a:p>
          <a:p>
            <a:pPr marL="1282700" marR="109220" lvl="2" indent="-342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run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make-­‐jpkg&lt;jdk&gt;.tar.gz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  then  </a:t>
            </a:r>
          </a:p>
          <a:p>
            <a:pPr marL="1155700" marR="109220" lvl="2" indent="-215900">
              <a:lnSpc>
                <a:spcPct val="80000"/>
              </a:lnSpc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sudo dpkg	–i &lt;resulting-­‐deb-­‐file&gt;</a:t>
            </a:r>
          </a:p>
        </p:txBody>
      </p:sp>
    </p:spTree>
    <p:extLst>
      <p:ext uri="{BB962C8B-B14F-4D97-AF65-F5344CB8AC3E}">
        <p14:creationId xmlns:p14="http://schemas.microsoft.com/office/powerpoint/2010/main" val="42293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 flipH="1">
            <a:off x="6797024" y="6629400"/>
            <a:ext cx="426300" cy="14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  <a:rtl val="0"/>
              </a:rPr>
              <a:t>.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28600"/>
            <a:ext cx="8267288" cy="5839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41451"/>
      </p:ext>
    </p:extLst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41638" y="185316"/>
            <a:ext cx="7200900" cy="148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1182370" marR="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Started</a:t>
            </a:r>
            <a:endParaRPr lang="en-US" sz="44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586883" y="1560434"/>
            <a:ext cx="8011713" cy="44229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50800" marR="442594" lvl="0" algn="l" rtl="0">
              <a:lnSpc>
                <a:spcPct val="77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2000" b="0" i="0" u="sng" strike="noStrike" cap="none" dirty="0">
              <a:solidFill>
                <a:schemeClr val="hlink"/>
              </a:solidFill>
              <a:latin typeface="Times New Roman"/>
              <a:ea typeface="Times New Roman"/>
              <a:cs typeface="Times New Roman"/>
              <a:sym typeface="Times New Roman"/>
              <a:hlinkClick r:id="" action="ppaction://noaction"/>
              <a:rtl val="0"/>
            </a:endParaRPr>
          </a:p>
          <a:p>
            <a:pPr marL="355600" marR="304800" lvl="0" indent="-304800" algn="l" rtl="0">
              <a:lnSpc>
                <a:spcPct val="96000"/>
              </a:lnSpc>
              <a:spcBef>
                <a:spcPts val="71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ownload and install Android Studio  bundle (including Android SDK) for your 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2DE10C-C6CF-4597-9596-366147F5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15" y="2345921"/>
            <a:ext cx="3984937" cy="2412628"/>
          </a:xfrm>
          <a:prstGeom prst="rect">
            <a:avLst/>
          </a:prstGeom>
        </p:spPr>
      </p:pic>
      <p:sp>
        <p:nvSpPr>
          <p:cNvPr id="5" name="Shape 103"/>
          <p:cNvSpPr/>
          <p:nvPr/>
        </p:nvSpPr>
        <p:spPr>
          <a:xfrm>
            <a:off x="5747155" y="5151867"/>
            <a:ext cx="1616055" cy="12241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" name="Shape 104"/>
          <p:cNvSpPr txBox="1"/>
          <p:nvPr/>
        </p:nvSpPr>
        <p:spPr>
          <a:xfrm>
            <a:off x="7381669" y="5709508"/>
            <a:ext cx="811856" cy="2616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Install!</a:t>
            </a:r>
          </a:p>
        </p:txBody>
      </p:sp>
      <p:sp>
        <p:nvSpPr>
          <p:cNvPr id="7" name="Shape 106"/>
          <p:cNvSpPr/>
          <p:nvPr/>
        </p:nvSpPr>
        <p:spPr>
          <a:xfrm>
            <a:off x="132472" y="4132781"/>
            <a:ext cx="4055198" cy="20294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1" name="Shape 110"/>
          <p:cNvSpPr txBox="1"/>
          <p:nvPr/>
        </p:nvSpPr>
        <p:spPr>
          <a:xfrm>
            <a:off x="120914" y="2806319"/>
            <a:ext cx="4284303" cy="948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 dirty="0">
                <a:solidFill>
                  <a:schemeClr val="hlink"/>
                </a:solidFill>
                <a:hlinkClick r:id="rId6"/>
              </a:rPr>
              <a:t>http://developer.android.com/sdk/index.html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254878" y="2399457"/>
            <a:ext cx="2299649" cy="72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514600" y="4064656"/>
            <a:ext cx="2857510" cy="182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200400" y="5763963"/>
            <a:ext cx="2546755" cy="28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48532"/>
      </p:ext>
    </p:extLst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05" y="2238375"/>
            <a:ext cx="7543800" cy="145075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b="1" dirty="0">
                <a:cs typeface="Calibri Light"/>
              </a:rPr>
              <a:t>Brackets IDE</a:t>
            </a:r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endParaRPr lang="en-US" b="1">
              <a:cs typeface="Calibri Light"/>
            </a:endParaRPr>
          </a:p>
        </p:txBody>
      </p:sp>
      <p:pic>
        <p:nvPicPr>
          <p:cNvPr id="4" name="Shape 93">
            <a:extLst>
              <a:ext uri="{FF2B5EF4-FFF2-40B4-BE49-F238E27FC236}">
                <a16:creationId xmlns:a16="http://schemas.microsoft.com/office/drawing/2014/main" id="{B74134B5-B5F2-4777-9CA0-E19B0E25CE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7165" y="3219450"/>
            <a:ext cx="1880968" cy="16522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37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en-US" dirty="0"/>
              <a:t>1. Create Git Account</a:t>
            </a:r>
          </a:p>
        </p:txBody>
      </p:sp>
      <p:pic>
        <p:nvPicPr>
          <p:cNvPr id="4" name="Picture 4" descr="gitsignup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2325" y="1905000"/>
            <a:ext cx="7543800" cy="3523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2325" y="5596057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 https://github.com/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543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1" y="740802"/>
            <a:ext cx="8146499" cy="1007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algn="ctr"/>
            <a:r>
              <a:rPr lang="en-GB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Brackets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61950" y="2009775"/>
            <a:ext cx="4111625" cy="399039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0" indent="0"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to:</a:t>
            </a:r>
          </a:p>
          <a:p>
            <a:pPr marL="0" indent="0"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http://brackets.io/</a:t>
            </a:r>
            <a:endParaRPr lang="en-US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the following </a:t>
            </a:r>
            <a:r>
              <a:rPr lang="en-GB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adobe brackets for a better developer experience:</a:t>
            </a:r>
            <a:endParaRPr lang="en-GB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AngularJS Code Hints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JS for Brackets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ionic-brackets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ionic Framework Code Hinting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JS Code Hints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4089049"/>
            <a:ext cx="2895600" cy="1905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981200"/>
            <a:ext cx="2895600" cy="1832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120729"/>
      </p:ext>
    </p:extLst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B3D3-0A93-4D93-8F87-5D055DAFC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05" y="2047875"/>
            <a:ext cx="7543800" cy="1450757"/>
          </a:xfrm>
        </p:spPr>
        <p:txBody>
          <a:bodyPr/>
          <a:lstStyle/>
          <a:p>
            <a:pPr algn="ctr"/>
            <a:r>
              <a:rPr lang="en-US" b="1" dirty="0">
                <a:cs typeface="Calibri Light"/>
              </a:rPr>
              <a:t>Ionic, Node, NPM Installations</a:t>
            </a:r>
            <a:endParaRPr lang="en-US" dirty="0">
              <a:solidFill>
                <a:schemeClr val="tx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847624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GB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95705" y="1790700"/>
            <a:ext cx="7543801" cy="447886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Font typeface="Wingdings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Install Android SDK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Install Brackets        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http://brackets.io/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Install Angular JS &amp; Ionic extensions in Adobe brackets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Install node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</a:p>
          <a:p>
            <a:pPr marL="200660" lvl="1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            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https://nodejs.org/en/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Install ionic command line tools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Info : </a:t>
            </a:r>
            <a:r>
              <a:rPr lang="en-GB" sz="18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http://ionicframework.com/docs/guide/installation.html</a:t>
            </a:r>
          </a:p>
        </p:txBody>
      </p:sp>
      <p:pic>
        <p:nvPicPr>
          <p:cNvPr id="4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3291" y="22383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4079188"/>
      </p:ext>
    </p:extLst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133600" y="838200"/>
            <a:ext cx="4026384" cy="7556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js installation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1" y="1865864"/>
            <a:ext cx="4608643" cy="445873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system specific build.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https://nodejs.org/en/</a:t>
            </a:r>
          </a:p>
          <a:p>
            <a:pPr>
              <a:buFont typeface="Wingdings" panose="05000000000000000000" pitchFamily="2" charset="2"/>
              <a:buChar char="§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9667B-C504-435E-B419-96E1F4529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47" y="2341220"/>
            <a:ext cx="4252685" cy="3599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00F1D-5286-4FD3-9134-2AFDBE05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962400"/>
            <a:ext cx="2569648" cy="197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59788"/>
      </p:ext>
    </p:extLst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725395" y="838200"/>
            <a:ext cx="3728672" cy="7556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</a:t>
            </a:r>
            <a:r>
              <a:rPr lang="en-GB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Verification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1" y="1865864"/>
            <a:ext cx="3574499" cy="430633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terminal/command prompt and type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or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-v” to check the installation.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885FA-9F49-401B-914C-B2334FDFB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24" y="2286000"/>
            <a:ext cx="4856885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29328"/>
      </p:ext>
    </p:extLst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32535" y="1009650"/>
            <a:ext cx="7861713" cy="44568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Economica"/>
                <a:cs typeface="Times New Roman" panose="02020603050405020304" pitchFamily="18" charset="0"/>
              </a:rPr>
              <a:t>npm(node package manager)</a:t>
            </a:r>
            <a:endParaRPr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639763" y="1704338"/>
            <a:ext cx="8047037" cy="3791587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Default package manager for the JavaScript runtime environment Node.js.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Installed automatically with the environment.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npm is written entirely in JavaScript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It installs the packages you want to use and provides a useful interface to work with them.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Online repository for  publishing open-source Node.js projects.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</a:rPr>
              <a:t>Command line utility to install Node.js packages</a:t>
            </a: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Open Sans" panose="020B0604020202020204" charset="0"/>
              <a:cs typeface="Times New Roman" panose="02020603050405020304" pitchFamily="18" charset="0"/>
            </a:endParaRPr>
          </a:p>
          <a:p>
            <a:pPr marL="285743" indent="-285743">
              <a:buSzPct val="45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Open Sans" panose="020B0604020202020204" charset="0"/>
                <a:cs typeface="Times New Roman" panose="02020603050405020304" pitchFamily="18" charset="0"/>
                <a:hlinkClick r:id="rId2"/>
              </a:rPr>
              <a:t>https://docs.npmjs.com/getting-started/what-is-npm</a:t>
            </a:r>
            <a:endParaRPr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buSzPct val="45000"/>
              <a:buFont typeface="StarSymbol"/>
              <a:buChar char=""/>
            </a:pPr>
            <a:endParaRPr dirty="0"/>
          </a:p>
          <a:p>
            <a:pPr>
              <a:buSzPct val="45000"/>
              <a:buFont typeface="StarSymbol"/>
              <a:buChar char="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24986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1" y="740802"/>
            <a:ext cx="8070299" cy="10075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algn="ctr"/>
            <a:r>
              <a:rPr lang="en-GB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Ionic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1" y="1865864"/>
            <a:ext cx="2807999" cy="438253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</a:t>
            </a:r>
          </a:p>
          <a:p>
            <a:pPr>
              <a:lnSpc>
                <a:spcPct val="142857"/>
              </a:lnSpc>
              <a:spcAft>
                <a:spcPts val="800"/>
              </a:spcAft>
              <a:buClr>
                <a:schemeClr val="dk1"/>
              </a:buClr>
            </a:pPr>
            <a:r>
              <a:rPr lang="en-GB" sz="1600" b="1" dirty="0" err="1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npm</a:t>
            </a:r>
            <a:r>
              <a:rPr lang="en-GB" sz="1600" b="1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install -g </a:t>
            </a:r>
            <a:r>
              <a:rPr lang="en-GB" sz="1600" b="1" dirty="0" err="1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cordova</a:t>
            </a:r>
            <a:r>
              <a:rPr lang="en-GB" sz="1600" b="1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  <a:sym typeface="Consolas"/>
              </a:rPr>
              <a:t> ionic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unix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OS users, don’t forget to use the mighty “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573625" y="3763726"/>
            <a:ext cx="4254900" cy="1875599"/>
          </a:xfrm>
          <a:prstGeom prst="rect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6DCFF-AB2D-4CB0-9422-2C85F4BB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58" y="1865864"/>
            <a:ext cx="5529942" cy="43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5707"/>
      </p:ext>
    </p:extLst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914400" y="947276"/>
            <a:ext cx="7467600" cy="755699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pPr algn="ctr"/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Ionic verification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1" y="2256648"/>
            <a:ext cx="3955499" cy="3839351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different options for the command “ionic”</a:t>
            </a:r>
          </a:p>
          <a:p>
            <a:pPr>
              <a:lnSpc>
                <a:spcPct val="142857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endParaRPr dirty="0">
              <a:solidFill>
                <a:schemeClr val="tx1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  <a:sym typeface="Consola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different types of app templates available . (next slide)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3">
            <a:alphaModFix/>
          </a:blip>
          <a:srcRect t="10801" r="27134"/>
          <a:stretch/>
        </p:blipFill>
        <p:spPr>
          <a:xfrm>
            <a:off x="4267200" y="1905000"/>
            <a:ext cx="4330675" cy="4587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073730"/>
      </p:ext>
    </p:extLst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 sz="4400" b="1" dirty="0"/>
          </a:p>
          <a:p>
            <a:endParaRPr lang="en-US" sz="4400" b="1" dirty="0"/>
          </a:p>
          <a:p>
            <a:endParaRPr lang="en-US" sz="4400" b="1" dirty="0"/>
          </a:p>
          <a:p>
            <a:pPr algn="ctr">
              <a:buNone/>
            </a:pP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END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917E3-DCB2-4086-9C2C-5CFC8F074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sz="4400" b="1" dirty="0"/>
              <a:t>THANK YOU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069670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r>
              <a:rPr lang="en-US" dirty="0"/>
              <a:t>2. Create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22960" y="2047875"/>
            <a:ext cx="8229600" cy="314325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pPr>
              <a:buFont typeface="Wingdings" charset="2"/>
              <a:buChar char="Ø"/>
            </a:pPr>
            <a:r>
              <a:rPr lang="en-US" dirty="0"/>
              <a:t> Create a sample repository</a:t>
            </a:r>
          </a:p>
          <a:p>
            <a:endParaRPr lang="en-US" dirty="0"/>
          </a:p>
        </p:txBody>
      </p:sp>
      <p:pic>
        <p:nvPicPr>
          <p:cNvPr id="4" name="Picture 5" descr="gitrepona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95550"/>
            <a:ext cx="3948113" cy="3467100"/>
          </a:xfrm>
          <a:prstGeom prst="rect">
            <a:avLst/>
          </a:prstGeom>
        </p:spPr>
      </p:pic>
      <p:pic>
        <p:nvPicPr>
          <p:cNvPr id="5" name="Picture 4" descr="gitreposito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82" y="2495550"/>
            <a:ext cx="3624518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5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Git</a:t>
            </a:r>
            <a:r>
              <a:rPr lang="en-US" dirty="0">
                <a:solidFill>
                  <a:srgbClr val="404040"/>
                </a:solidFill>
              </a:rPr>
              <a:t> Shell/Desktop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Download Git shell using this link - </a:t>
            </a:r>
            <a:r>
              <a:rPr lang="en-US" dirty="0">
                <a:hlinkClick r:id="rId2"/>
              </a:rPr>
              <a:t>https://git-scm.com/downloads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Download GitHub Desktop using this link -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https://desktop.github.com/</a:t>
            </a:r>
            <a:endParaRPr lang="en-US" dirty="0">
              <a:solidFill>
                <a:schemeClr val="tx1"/>
              </a:solidFill>
            </a:endParaRPr>
          </a:p>
          <a:p>
            <a:endParaRPr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6" descr="gitdesktopinst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95" y="2681937"/>
            <a:ext cx="3749041" cy="3498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3283"/>
            <a:ext cx="3718561" cy="34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5000"/>
            <a:ext cx="7543800" cy="1450757"/>
          </a:xfrm>
        </p:spPr>
        <p:txBody>
          <a:bodyPr/>
          <a:lstStyle/>
          <a:p>
            <a:pPr algn="ctr"/>
            <a:r>
              <a:rPr lang="en-US" dirty="0"/>
              <a:t>Using Git Desktop</a:t>
            </a:r>
          </a:p>
        </p:txBody>
      </p:sp>
    </p:spTree>
    <p:extLst>
      <p:ext uri="{BB962C8B-B14F-4D97-AF65-F5344CB8AC3E}">
        <p14:creationId xmlns:p14="http://schemas.microsoft.com/office/powerpoint/2010/main" val="9662625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7019</TotalTime>
  <Words>1183</Words>
  <Application>Microsoft Office PowerPoint</Application>
  <PresentationFormat>On-screen Show (4:3)</PresentationFormat>
  <Paragraphs>270</Paragraphs>
  <Slides>69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Retrospect</vt:lpstr>
      <vt:lpstr>   CS5551  Advanced Software Engineering 01/18/2018   Tutorial 1                                                  </vt:lpstr>
      <vt:lpstr>Topics to cover</vt:lpstr>
      <vt:lpstr>GitHub</vt:lpstr>
      <vt:lpstr>Git Basic Tasks</vt:lpstr>
      <vt:lpstr>Git Project Management Tasks</vt:lpstr>
      <vt:lpstr> 1. Create Git Account</vt:lpstr>
      <vt:lpstr> 2. Create Repository</vt:lpstr>
      <vt:lpstr>Git Shell/Desktop</vt:lpstr>
      <vt:lpstr>Using Git Desktop</vt:lpstr>
      <vt:lpstr>Git Desktop</vt:lpstr>
      <vt:lpstr> 3. Clone repository to your local</vt:lpstr>
      <vt:lpstr> 4. Add file to local Repository</vt:lpstr>
      <vt:lpstr> 5. Commit this change</vt:lpstr>
      <vt:lpstr> 6. Push the change to remote</vt:lpstr>
      <vt:lpstr>  Using  Git bash(Shell)</vt:lpstr>
      <vt:lpstr> 3. Clone repository to your local</vt:lpstr>
      <vt:lpstr> 3. Clone repository to your local</vt:lpstr>
      <vt:lpstr> 4. Add file to local repository</vt:lpstr>
      <vt:lpstr> 4. Add a file from local</vt:lpstr>
      <vt:lpstr> 5. Commit this change</vt:lpstr>
      <vt:lpstr> 6. Push the change to remote</vt:lpstr>
      <vt:lpstr> 7. Sync local with remote</vt:lpstr>
      <vt:lpstr>Git Project Management</vt:lpstr>
      <vt:lpstr>  1. Branch</vt:lpstr>
      <vt:lpstr>  2. Checkout</vt:lpstr>
      <vt:lpstr>  3. Merge</vt:lpstr>
      <vt:lpstr>PowerPoint Presentation</vt:lpstr>
      <vt:lpstr>To configure Git to Windows cmd</vt:lpstr>
      <vt:lpstr> (Configuring Terminal for Non-Windows User)</vt:lpstr>
      <vt:lpstr>1. Generating new SSH Key and adding SSH Key to the ssh-agent</vt:lpstr>
      <vt:lpstr>Contd…</vt:lpstr>
      <vt:lpstr>2. Adding SSH key to GitHub account</vt:lpstr>
      <vt:lpstr>Testing</vt:lpstr>
      <vt:lpstr>Contd…</vt:lpstr>
      <vt:lpstr>Zen Hub</vt:lpstr>
      <vt:lpstr>Zen Hub</vt:lpstr>
      <vt:lpstr>Zen Hub for GitHub project management</vt:lpstr>
      <vt:lpstr>Adding Milestones</vt:lpstr>
      <vt:lpstr>Add Milestone</vt:lpstr>
      <vt:lpstr>PowerPoint Presentation</vt:lpstr>
      <vt:lpstr>Updating Milestones</vt:lpstr>
      <vt:lpstr>Milestones</vt:lpstr>
      <vt:lpstr>Adding Issues</vt:lpstr>
      <vt:lpstr>Boards</vt:lpstr>
      <vt:lpstr>Wiki</vt:lpstr>
      <vt:lpstr>Build Burndown Chart </vt:lpstr>
      <vt:lpstr>Creately</vt:lpstr>
      <vt:lpstr>Creately</vt:lpstr>
      <vt:lpstr>Using Creately</vt:lpstr>
      <vt:lpstr>PowerPoint Presentation</vt:lpstr>
      <vt:lpstr>WebStorm</vt:lpstr>
      <vt:lpstr>Web Storm</vt:lpstr>
      <vt:lpstr>Web Storm Installation </vt:lpstr>
      <vt:lpstr>Android Studio Installation</vt:lpstr>
      <vt:lpstr>JDK Installation</vt:lpstr>
      <vt:lpstr>Installing JDK for Non –Windows users</vt:lpstr>
      <vt:lpstr>.</vt:lpstr>
      <vt:lpstr>Getting Started</vt:lpstr>
      <vt:lpstr> Brackets IDE </vt:lpstr>
      <vt:lpstr>Brackets</vt:lpstr>
      <vt:lpstr>Ionic, Node, NPM Installations</vt:lpstr>
      <vt:lpstr>Setup</vt:lpstr>
      <vt:lpstr>node js installation</vt:lpstr>
      <vt:lpstr>Node js Verification</vt:lpstr>
      <vt:lpstr>PowerPoint Presentation</vt:lpstr>
      <vt:lpstr>Install Ionic</vt:lpstr>
      <vt:lpstr>Ionic verification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CS551 Tutorial 1</dc:title>
  <dc:creator>Sourav</dc:creator>
  <cp:lastModifiedBy>Nagulapati, Rohithkumar (UMKC-Student)</cp:lastModifiedBy>
  <cp:revision>1258</cp:revision>
  <dcterms:created xsi:type="dcterms:W3CDTF">2013-01-17T01:43:07Z</dcterms:created>
  <dcterms:modified xsi:type="dcterms:W3CDTF">2018-04-03T03:51:10Z</dcterms:modified>
</cp:coreProperties>
</file>